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6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15</a:t>
            </a:r>
            <a:b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lương</a:t>
            </a: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phẩm</a:t>
            </a:r>
            <a:endParaRPr lang="en-US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III. </a:t>
            </a:r>
            <a:r>
              <a:rPr lang="en-US" sz="2800" b="1" dirty="0" err="1">
                <a:solidFill>
                  <a:srgbClr val="C00000"/>
                </a:solidFill>
              </a:rPr>
              <a:t>BẢO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QUẢN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THỰC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THỰC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PHẨM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 </a:t>
            </a:r>
            <a:r>
              <a:rPr lang="en-US" sz="2800" dirty="0" err="1"/>
              <a:t>ráo</a:t>
            </a:r>
            <a:r>
              <a:rPr lang="en-US" sz="2800" dirty="0"/>
              <a:t>, </a:t>
            </a:r>
            <a:r>
              <a:rPr lang="en-US" sz="2800" dirty="0" err="1"/>
              <a:t>thoáng</a:t>
            </a:r>
            <a:r>
              <a:rPr lang="en-US" sz="2800" dirty="0"/>
              <a:t> </a:t>
            </a:r>
            <a:r>
              <a:rPr lang="en-US" sz="2800" dirty="0" err="1"/>
              <a:t>mát</a:t>
            </a:r>
            <a:r>
              <a:rPr lang="en-US" sz="2800" dirty="0"/>
              <a:t>.</a:t>
            </a:r>
          </a:p>
          <a:p>
            <a:pPr marL="914400" lvl="1" indent="-457200">
              <a:buFontTx/>
              <a:buChar char="-"/>
            </a:pP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 (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, </a:t>
            </a:r>
            <a:r>
              <a:rPr lang="en-US" sz="2800" dirty="0" err="1"/>
              <a:t>sấy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), </a:t>
            </a:r>
            <a:r>
              <a:rPr lang="en-US" sz="2800" dirty="0" err="1"/>
              <a:t>hun</a:t>
            </a:r>
            <a:r>
              <a:rPr lang="en-US" sz="2800" dirty="0"/>
              <a:t> </a:t>
            </a:r>
            <a:r>
              <a:rPr lang="en-US" sz="2800" dirty="0" err="1"/>
              <a:t>khói</a:t>
            </a:r>
            <a:r>
              <a:rPr lang="en-US" sz="2800" dirty="0"/>
              <a:t>.</a:t>
            </a:r>
          </a:p>
          <a:p>
            <a:pPr marL="914400" lvl="1" indent="-457200">
              <a:buFontTx/>
              <a:buChar char="-"/>
            </a:pP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r>
              <a:rPr lang="en-US" sz="2800" dirty="0"/>
              <a:t>.</a:t>
            </a:r>
          </a:p>
          <a:p>
            <a:pPr marL="914400" lvl="1" indent="-457200">
              <a:buFontTx/>
              <a:buChar char="-"/>
            </a:pPr>
            <a:r>
              <a:rPr lang="en-US" sz="2800" dirty="0" err="1"/>
              <a:t>Ướp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endParaRPr lang="en-US" sz="2800" dirty="0"/>
          </a:p>
          <a:p>
            <a:pPr marL="914400" lvl="1" indent="-457200">
              <a:buFontTx/>
              <a:buChar char="-"/>
            </a:pPr>
            <a:r>
              <a:rPr lang="en-US" sz="2800" dirty="0" err="1"/>
              <a:t>Muối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endParaRPr lang="en-US" sz="2800" dirty="0"/>
          </a:p>
          <a:p>
            <a:pPr marL="914400" lvl="1" indent="-457200">
              <a:buFontTx/>
              <a:buChar char="-"/>
            </a:pP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lâu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IV. </a:t>
            </a:r>
            <a:r>
              <a:rPr lang="en-US" sz="2800" b="1" dirty="0" err="1">
                <a:solidFill>
                  <a:srgbClr val="C00000"/>
                </a:solidFill>
              </a:rPr>
              <a:t>SỨC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KHOẺ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CHẾ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ĐỘ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DINH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DƯỠNG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785552" y="1935757"/>
            <a:ext cx="9491125" cy="34652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tuỳ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trữ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</a:rPr>
              <a:t>Bài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 15 –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</a:rPr>
              <a:t>lương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</a:rPr>
              <a:t>thực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</a:rPr>
              <a:t>thực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</a:rPr>
              <a:t>phẩm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I. </a:t>
            </a:r>
            <a:r>
              <a:rPr lang="en-US" sz="2800" b="1" dirty="0" err="1">
                <a:solidFill>
                  <a:srgbClr val="C00000"/>
                </a:solidFill>
              </a:rPr>
              <a:t>VAI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TRÒ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THỰC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THỰC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PHẨM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Lương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: </a:t>
            </a:r>
            <a:r>
              <a:rPr lang="en-US" sz="2800" dirty="0" err="1"/>
              <a:t>lúa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, </a:t>
            </a:r>
            <a:r>
              <a:rPr lang="en-US" sz="2800" dirty="0" err="1"/>
              <a:t>ngô</a:t>
            </a:r>
            <a:r>
              <a:rPr lang="en-US" sz="2800" dirty="0"/>
              <a:t>, </a:t>
            </a:r>
            <a:r>
              <a:rPr lang="en-US" sz="2800" dirty="0" err="1"/>
              <a:t>khoai</a:t>
            </a:r>
            <a:r>
              <a:rPr lang="en-US" sz="2800" dirty="0"/>
              <a:t>, </a:t>
            </a:r>
            <a:r>
              <a:rPr lang="en-US" sz="2800" dirty="0" err="1"/>
              <a:t>sắn</a:t>
            </a:r>
            <a:r>
              <a:rPr lang="en-US" sz="2800" dirty="0"/>
              <a:t>, </a:t>
            </a:r>
            <a:r>
              <a:rPr lang="en-US" sz="2800" dirty="0" err="1"/>
              <a:t>lúa</a:t>
            </a:r>
            <a:r>
              <a:rPr lang="en-US" sz="2800" dirty="0"/>
              <a:t> </a:t>
            </a:r>
            <a:r>
              <a:rPr lang="en-US" sz="2800" dirty="0" err="1"/>
              <a:t>mỳ</a:t>
            </a:r>
            <a:r>
              <a:rPr lang="en-US" sz="2800" dirty="0"/>
              <a:t>, </a:t>
            </a:r>
            <a:r>
              <a:rPr lang="en-US" sz="2800" dirty="0" err="1"/>
              <a:t>lúa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: </a:t>
            </a:r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cá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r>
              <a:rPr lang="en-US" sz="2800" dirty="0"/>
              <a:t>, </a:t>
            </a:r>
            <a:r>
              <a:rPr lang="en-US" sz="2800" dirty="0" err="1"/>
              <a:t>sữa</a:t>
            </a:r>
            <a:r>
              <a:rPr lang="en-US" sz="2800" dirty="0"/>
              <a:t>, </a:t>
            </a:r>
            <a:r>
              <a:rPr lang="en-US" sz="2800" dirty="0" err="1"/>
              <a:t>đậu</a:t>
            </a:r>
            <a:r>
              <a:rPr lang="en-US" sz="2800" dirty="0"/>
              <a:t>, </a:t>
            </a:r>
            <a:r>
              <a:rPr lang="en-US" sz="2800" dirty="0" err="1"/>
              <a:t>đỗ</a:t>
            </a:r>
            <a:r>
              <a:rPr lang="en-US" sz="2800" dirty="0"/>
              <a:t>, </a:t>
            </a:r>
            <a:r>
              <a:rPr lang="en-US" sz="2800" dirty="0" err="1"/>
              <a:t>rau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Lương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Năng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lượng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dirty="0" err="1">
                <a:sym typeface="Wingdings" panose="05000000000000000000" pitchFamily="2" charset="2"/>
              </a:rPr>
              <a:t>dinh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dưỡng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cho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cơ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thể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2D324-1917-47E5-AF39-30598C97CFDE}"/>
              </a:ext>
            </a:extLst>
          </p:cNvPr>
          <p:cNvSpPr txBox="1"/>
          <p:nvPr/>
        </p:nvSpPr>
        <p:spPr>
          <a:xfrm>
            <a:off x="709684" y="4221941"/>
            <a:ext cx="9232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Lương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,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dễ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bị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hư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hỏng</a:t>
            </a:r>
            <a:r>
              <a:rPr lang="en-US" sz="2800" dirty="0">
                <a:sym typeface="Wingdings" panose="05000000000000000000" pitchFamily="2" charset="2"/>
              </a:rPr>
              <a:t> -&gt; </a:t>
            </a:r>
            <a:r>
              <a:rPr lang="en-US" sz="2800" dirty="0" err="1">
                <a:sym typeface="Wingdings" panose="05000000000000000000" pitchFamily="2" charset="2"/>
              </a:rPr>
              <a:t>cần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được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bảo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quản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thích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hợp</a:t>
            </a:r>
            <a:r>
              <a:rPr lang="en-US" sz="1800" dirty="0">
                <a:sym typeface="Wingdings" panose="05000000000000000000" pitchFamily="2" charset="2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84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Gạo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Ngô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Khoai lang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Mía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Hoa quả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Mật ong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Quan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H15.1</a:t>
            </a:r>
            <a:r>
              <a:rPr lang="en-US" sz="2800" b="1" dirty="0"/>
              <a:t>, </a:t>
            </a:r>
            <a:r>
              <a:rPr lang="en-US" sz="2800" b="1" dirty="0" err="1"/>
              <a:t>thảo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 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1 (</a:t>
            </a:r>
            <a:r>
              <a:rPr lang="en-US" sz="2800" b="1" dirty="0" err="1"/>
              <a:t>sgk</a:t>
            </a:r>
            <a:r>
              <a:rPr lang="en-US" sz="2800" b="1" dirty="0"/>
              <a:t>- 53)</a:t>
            </a:r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entury Schoolbook" panose="02040604050505020304" pitchFamily="18" charset="0"/>
                </a:rPr>
                <a:t>CARBONHYDRATE</a:t>
              </a:r>
              <a:endParaRPr lang="en-US" sz="2000" b="1" dirty="0"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LƯƠNG THỰC, THỰC PHẨM</a:t>
            </a:r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tx1"/>
                </a:solidFill>
              </a:rPr>
              <a:t>CARBOHYDRATE (</a:t>
            </a:r>
            <a:r>
              <a:rPr lang="en-US" sz="2400" kern="1200" dirty="0" err="1">
                <a:solidFill>
                  <a:schemeClr val="tx1"/>
                </a:solidFill>
              </a:rPr>
              <a:t>Tinh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bột</a:t>
            </a:r>
            <a:r>
              <a:rPr lang="en-US" sz="2400" kern="1200" dirty="0">
                <a:solidFill>
                  <a:schemeClr val="tx1"/>
                </a:solidFill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</a:rPr>
              <a:t>đường</a:t>
            </a:r>
            <a:r>
              <a:rPr lang="en-US" sz="2400" kern="1200" dirty="0">
                <a:solidFill>
                  <a:schemeClr val="tx1"/>
                </a:solidFill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</a:rPr>
              <a:t>chất</a:t>
            </a:r>
            <a:r>
              <a:rPr lang="en-US" sz="2400" kern="1200" dirty="0">
                <a:solidFill>
                  <a:schemeClr val="tx1"/>
                </a:solidFill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</a:rPr>
              <a:t>xơ</a:t>
            </a:r>
            <a:r>
              <a:rPr lang="en-US" sz="2400" kern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 (Chất đạm)</a:t>
            </a: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(Chất béo)</a:t>
            </a: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CHẤT KHOÁNG VÀ VITAMIN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/>
                        <a:t>CARBONHYDRATE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PROTEIN (CHẤT</a:t>
                      </a:r>
                      <a:r>
                        <a:rPr lang="en-US" sz="2000" b="1" baseline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54775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CARBOHYDRATE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- Gạo, ngô, khoai.</a:t>
                      </a:r>
                    </a:p>
                    <a:p>
                      <a:r>
                        <a:rPr lang="en-US" baseline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Là</a:t>
                      </a:r>
                      <a:r>
                        <a:rPr lang="en-US" baseline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 Cây</a:t>
                      </a:r>
                      <a:r>
                        <a:rPr lang="en-US" baseline="0"/>
                        <a:t> mía, hoa quả (ngọt), mật ong</a:t>
                      </a:r>
                    </a:p>
                    <a:p>
                      <a:r>
                        <a:rPr lang="en-US" baseline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Cung cấp</a:t>
                      </a:r>
                      <a:r>
                        <a:rPr lang="en-US" baseline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- Rau xanh, khoai lang</a:t>
                      </a:r>
                    </a:p>
                    <a:p>
                      <a:r>
                        <a:rPr lang="en-US" baseline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Hỗ trợ</a:t>
                      </a:r>
                      <a:r>
                        <a:rPr lang="en-US" baseline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PROTEIN (CHẤT</a:t>
                      </a:r>
                      <a:r>
                        <a:rPr lang="en-US" sz="2000" b="1" baseline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Thịt , cá,</a:t>
                      </a:r>
                      <a:r>
                        <a:rPr lang="en-US" baseline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Cấu</a:t>
                      </a:r>
                      <a:r>
                        <a:rPr lang="en-US" baseline="0"/>
                        <a:t> tạo, duy trì, phát triển cơ thể.</a:t>
                      </a:r>
                    </a:p>
                    <a:p>
                      <a:r>
                        <a:rPr lang="en-US" baseline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-Dầu</a:t>
                      </a:r>
                      <a:r>
                        <a:rPr lang="en-US" baseline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Nguồn</a:t>
                      </a:r>
                      <a:r>
                        <a:rPr lang="en-US" baseline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Rau xanh, củ</a:t>
                      </a:r>
                      <a:r>
                        <a:rPr lang="en-US" baseline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Cần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thiết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sự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của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cơ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thể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các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quá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trình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trao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đổi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chất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Canxi</a:t>
                      </a:r>
                      <a:r>
                        <a:rPr lang="en-US" baseline="0" dirty="0"/>
                        <a:t>: </a:t>
                      </a:r>
                      <a:r>
                        <a:rPr lang="en-US" baseline="0" dirty="0" err="1"/>
                        <a:t>chắc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xương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iôt</a:t>
                      </a:r>
                      <a:r>
                        <a:rPr lang="en-US" baseline="0" dirty="0"/>
                        <a:t>: </a:t>
                      </a:r>
                      <a:r>
                        <a:rPr lang="en-US" baseline="0" dirty="0" err="1"/>
                        <a:t>tuyến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giáp</a:t>
                      </a:r>
                      <a:r>
                        <a:rPr lang="en-US" baseline="0" dirty="0"/>
                        <a:t>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2" y="989469"/>
            <a:ext cx="10285503" cy="5789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96445" y="4579793"/>
            <a:ext cx="1551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https://www.youtube.com/embed/x_hDwnVPeWs?autoplay=0&amp;mute=1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652</TotalTime>
  <Words>829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Century Schoolbook</vt:lpstr>
      <vt:lpstr>Times New Roman</vt:lpstr>
      <vt:lpstr>Retrospect</vt:lpstr>
      <vt:lpstr> Bài 15  Một số lương thực, thực phẩm</vt:lpstr>
      <vt:lpstr>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HP X360</dc:creator>
  <cp:lastModifiedBy>Nguyễn Thu Ngọc</cp:lastModifiedBy>
  <cp:revision>32</cp:revision>
  <dcterms:created xsi:type="dcterms:W3CDTF">2021-04-18T05:54:07Z</dcterms:created>
  <dcterms:modified xsi:type="dcterms:W3CDTF">2023-10-31T13:43:42Z</dcterms:modified>
</cp:coreProperties>
</file>